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65" r:id="rId3"/>
    <p:sldId id="415" r:id="rId4"/>
    <p:sldId id="266" r:id="rId5"/>
    <p:sldId id="268" r:id="rId6"/>
    <p:sldId id="267" r:id="rId7"/>
    <p:sldId id="269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450" r:id="rId17"/>
    <p:sldId id="279" r:id="rId18"/>
    <p:sldId id="280" r:id="rId20"/>
    <p:sldId id="281" r:id="rId21"/>
    <p:sldId id="282" r:id="rId22"/>
    <p:sldId id="283" r:id="rId23"/>
    <p:sldId id="284" r:id="rId24"/>
    <p:sldId id="449" r:id="rId25"/>
    <p:sldId id="285" r:id="rId26"/>
    <p:sldId id="295" r:id="rId27"/>
    <p:sldId id="296" r:id="rId28"/>
    <p:sldId id="286" r:id="rId29"/>
    <p:sldId id="404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7" r:id="rId39"/>
    <p:sldId id="451" r:id="rId40"/>
    <p:sldId id="403" r:id="rId41"/>
  </p:sldIdLst>
  <p:sldSz cx="12192000" cy="6858000"/>
  <p:notesSz cx="6858000" cy="9144000"/>
  <p:custDataLst>
    <p:tags r:id="rId4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079" autoAdjust="0"/>
  </p:normalViewPr>
  <p:slideViewPr>
    <p:cSldViewPr showGuides="1">
      <p:cViewPr varScale="1">
        <p:scale>
          <a:sx n="78" d="100"/>
          <a:sy n="78" d="100"/>
        </p:scale>
        <p:origin x="51" y="13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5" Type="http://schemas.openxmlformats.org/officeDocument/2006/relationships/tags" Target="tags/tag1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5661B-2E2A-4413-A8EF-12FE8F14696A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E77197-739D-4B26-AF33-8D06BC2CEE7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参见</a:t>
            </a:r>
            <a:r>
              <a:rPr lang="en-US" dirty="0"/>
              <a:t>: http://www.reuters.com/article/2011/06/21/us-airshow-button-idUSTRE75K1XR20110621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77197-739D-4B26-AF33-8D06BC2CEE7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 </a:t>
            </a:r>
            <a:r>
              <a:rPr lang="en-US" altLang="zh-CN" dirty="0"/>
              <a:t>PC </a:t>
            </a:r>
            <a:r>
              <a:rPr lang="zh-CN" altLang="en-US" dirty="0"/>
              <a:t>应用和</a:t>
            </a:r>
            <a:r>
              <a:rPr lang="en-US" altLang="zh-CN" dirty="0"/>
              <a:t>PC </a:t>
            </a:r>
            <a:r>
              <a:rPr lang="zh-CN" altLang="en-US" dirty="0"/>
              <a:t>上的网页应用大行其道的时候，设计师大多假设人机交互是在一个</a:t>
            </a:r>
            <a:r>
              <a:rPr lang="en-US" altLang="zh-CN" dirty="0"/>
              <a:t>PC</a:t>
            </a:r>
            <a:r>
              <a:rPr lang="zh-CN" altLang="en-US" dirty="0"/>
              <a:t>屏幕 进行的，键盘鼠标就是最主要的输入方式。从世纪开始，人机交互方式出现了一个急剧繁 荣的阶段。下面的图表以 “和人眼的距离”为轴线，展现了各种智能设备的交互特点和挑战。 如何争取让你的软件能在各种设备上以最适合的方式交互，但是同一个产品在各种设备上有一 致的体验？</a:t>
            </a:r>
            <a:endParaRPr lang="zh-CN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77197-739D-4B26-AF33-8D06BC2CEE7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3" Type="http://schemas.openxmlformats.org/officeDocument/2006/relationships/hyperlink" Target="http://dwz.cn/1HFlu9" TargetMode="External"/><Relationship Id="rId2" Type="http://schemas.openxmlformats.org/officeDocument/2006/relationships/hyperlink" Target="http://reynold.cn/archives/1314.html" TargetMode="External"/><Relationship Id="rId1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://www.cnblogs.com/xinz/p/3855296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j-ea"/>
              </a:rPr>
              <a:t>用户体验</a:t>
            </a:r>
            <a:endParaRPr altLang="zh-CN" dirty="0">
              <a:latin typeface="+mj-ea"/>
            </a:endParaRPr>
          </a:p>
        </p:txBody>
      </p:sp>
      <p:sp>
        <p:nvSpPr>
          <p:cNvPr id="2" name="文本占位符 1"/>
          <p:cNvSpPr/>
          <p:nvPr>
            <p:ph type="body" sz="half" idx="2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1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435625" cy="1325563"/>
          </a:xfrm>
        </p:spPr>
        <p:txBody>
          <a:bodyPr>
            <a:normAutofit/>
          </a:bodyPr>
          <a:lstStyle/>
          <a:p>
            <a:r>
              <a:rPr lang="zh-CN" altLang="en-US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找到你多次使用的字体</a:t>
            </a:r>
            <a:endParaRPr lang="en-US" sz="4000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66974" y="1825625"/>
            <a:ext cx="3606853" cy="4351338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永远是按照字典序排列</a:t>
            </a:r>
            <a:endParaRPr lang="en-US" altLang="zh-CN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endParaRPr lang="en-US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每次都要到最后面去找</a:t>
            </a:r>
            <a:r>
              <a:rPr lang="en-US" altLang="zh-CN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 “M” </a:t>
            </a:r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开头的字体</a:t>
            </a:r>
            <a:endParaRPr lang="en-US" altLang="zh-CN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7" name="Content Placeholder 3" descr="image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58509" y="643464"/>
            <a:ext cx="3746546" cy="5571072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1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435625" cy="1325563"/>
          </a:xfrm>
        </p:spPr>
        <p:txBody>
          <a:bodyPr>
            <a:normAutofit/>
          </a:bodyPr>
          <a:lstStyle/>
          <a:p>
            <a:r>
              <a:rPr lang="en-US" altLang="zh-CN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Word </a:t>
            </a:r>
            <a:r>
              <a:rPr lang="zh-CN" altLang="en-US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字体选择</a:t>
            </a:r>
            <a:endParaRPr lang="en-US" sz="4000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974" y="1825625"/>
            <a:ext cx="3606853" cy="4351338"/>
          </a:xfrm>
        </p:spPr>
        <p:txBody>
          <a:bodyPr>
            <a:normAutofit/>
          </a:bodyPr>
          <a:lstStyle/>
          <a:p>
            <a:r>
              <a:rPr 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Microsoft Office Word</a:t>
            </a:r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就有一个更好的设计，它把字体划分为三个档次，由上而下地显示出来：</a:t>
            </a:r>
            <a:endParaRPr lang="en-US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 fontAlgn="base"/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当前模板的主题字体；</a:t>
            </a:r>
            <a:endParaRPr lang="en-US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 fontAlgn="base"/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最近使用的字体；</a:t>
            </a:r>
            <a:endParaRPr lang="en-US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 fontAlgn="base"/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所有字体。</a:t>
            </a:r>
            <a:endParaRPr lang="en-US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endParaRPr lang="en-US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4" name="Picture 3" descr="image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609" y="643464"/>
            <a:ext cx="2556346" cy="5571072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短期</a:t>
            </a:r>
            <a:r>
              <a:rPr lang="en-US" altLang="zh-CN" dirty="0"/>
              <a:t>/</a:t>
            </a:r>
            <a:r>
              <a:rPr lang="zh-CN" altLang="en-US" dirty="0"/>
              <a:t>长期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如果你要在电脑前工作两分钟，你希望用什么控制电脑</a:t>
            </a:r>
            <a:endParaRPr lang="en-US" dirty="0"/>
          </a:p>
          <a:p>
            <a:pPr lvl="1" fontAlgn="base"/>
            <a:r>
              <a:rPr lang="zh-CN" altLang="en-US" dirty="0"/>
              <a:t>鼠标键盘。</a:t>
            </a:r>
            <a:endParaRPr lang="en-US" dirty="0"/>
          </a:p>
          <a:p>
            <a:pPr lvl="1" fontAlgn="base"/>
            <a:r>
              <a:rPr lang="zh-CN" altLang="en-US" dirty="0"/>
              <a:t>用手指在屏幕上操作。</a:t>
            </a:r>
            <a:endParaRPr lang="en-US" dirty="0"/>
          </a:p>
          <a:p>
            <a:pPr lvl="1" fontAlgn="base"/>
            <a:r>
              <a:rPr lang="zh-CN" altLang="en-US" dirty="0"/>
              <a:t>带上专用手套，启动摄像头，用手势操作。</a:t>
            </a:r>
            <a:endParaRPr lang="en-US" dirty="0"/>
          </a:p>
          <a:p>
            <a:pPr lvl="1" fontAlgn="base"/>
            <a:r>
              <a:rPr lang="zh-CN" altLang="en-US" dirty="0"/>
              <a:t>语音。</a:t>
            </a:r>
            <a:endParaRPr lang="en-US" dirty="0"/>
          </a:p>
          <a:p>
            <a:r>
              <a:rPr lang="zh-CN" altLang="en-US" dirty="0"/>
              <a:t>如果你要在电脑前工作</a:t>
            </a:r>
            <a:r>
              <a:rPr lang="en-US" altLang="zh-CN" dirty="0"/>
              <a:t>30 </a:t>
            </a:r>
            <a:r>
              <a:rPr lang="zh-CN" altLang="en-US" dirty="0"/>
              <a:t>分钟呢？</a:t>
            </a:r>
            <a:endParaRPr lang="en-US" altLang="zh-CN" dirty="0"/>
          </a:p>
          <a:p>
            <a:r>
              <a:rPr lang="en-US" altLang="zh-CN" dirty="0"/>
              <a:t>8</a:t>
            </a:r>
            <a:r>
              <a:rPr lang="zh-CN" altLang="en-US" dirty="0"/>
              <a:t>小时呢？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短期</a:t>
            </a:r>
            <a:r>
              <a:rPr lang="en-US" altLang="zh-CN" dirty="0"/>
              <a:t>/</a:t>
            </a:r>
            <a:r>
              <a:rPr lang="zh-CN" altLang="en-US" dirty="0"/>
              <a:t>长期</a:t>
            </a:r>
            <a:endParaRPr lang="en-US" dirty="0"/>
          </a:p>
        </p:txBody>
      </p:sp>
      <p:pic>
        <p:nvPicPr>
          <p:cNvPr id="4" name="Content Placeholder 3" descr="image"/>
          <p:cNvPicPr>
            <a:picLocks noGrp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69809" y="2067449"/>
            <a:ext cx="6134956" cy="3867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短期</a:t>
            </a:r>
            <a:r>
              <a:rPr lang="en-US" altLang="zh-CN" dirty="0"/>
              <a:t>/</a:t>
            </a:r>
            <a:r>
              <a:rPr lang="zh-CN" altLang="en-US" dirty="0"/>
              <a:t>长期使用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别的行业也有类似的情况。很久以前百事可乐和可口可乐在市场上竞争很激烈，一次百事宣布他们的新型饮料在用户试验中大获好评，测试用户“尝了都说好”，可口可乐公司立马买了对方的饮料，在自己的实验室也做用户实验。</a:t>
            </a:r>
            <a:endParaRPr lang="en-US" altLang="zh-CN" dirty="0"/>
          </a:p>
          <a:p>
            <a:r>
              <a:rPr lang="zh-CN" altLang="en-US" dirty="0"/>
              <a:t>不料结果真的像竞争对手说的那样，大部分用户都很喜欢百事公司的新饮料。这下可口可乐公司里的一些人士开始着急了，纷纷寻找对策。</a:t>
            </a:r>
            <a:endParaRPr lang="en-US" altLang="zh-CN" dirty="0"/>
          </a:p>
          <a:p>
            <a:r>
              <a:rPr lang="en-US" dirty="0"/>
              <a:t>?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2011110523563576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19400" y="1574800"/>
            <a:ext cx="6332855" cy="48526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不让用户犯错误</a:t>
            </a:r>
            <a:endParaRPr lang="en-US" dirty="0"/>
          </a:p>
        </p:txBody>
      </p:sp>
      <p:pic>
        <p:nvPicPr>
          <p:cNvPr id="4" name="Content Placeholder 3" descr="WP_000191"/>
          <p:cNvPicPr>
            <a:picLocks noGrp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1" y="1676401"/>
            <a:ext cx="2545397" cy="341198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5943600" y="1853249"/>
            <a:ext cx="4419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我们看一下这几个键，左上角：呼叫乘务员，右上角：取消呼叫；下方：阅读灯。可以想象，在长途飞行，照明不足的情况下，乘客很容易按错</a:t>
            </a:r>
            <a:r>
              <a:rPr lang="en-US" dirty="0"/>
              <a:t>。</a:t>
            </a:r>
            <a:r>
              <a:rPr lang="zh-CN" altLang="en-US" dirty="0"/>
              <a:t>据报道：</a:t>
            </a:r>
            <a:endParaRPr lang="en-US" dirty="0"/>
          </a:p>
          <a:p>
            <a:r>
              <a:rPr lang="zh-CN" altLang="en-US" dirty="0"/>
              <a:t>很多乘客为了避免误按 </a:t>
            </a:r>
            <a:r>
              <a:rPr lang="en-US" dirty="0"/>
              <a:t>[</a:t>
            </a:r>
            <a:r>
              <a:rPr lang="zh-CN" altLang="en-US" dirty="0"/>
              <a:t>呼叫</a:t>
            </a:r>
            <a:r>
              <a:rPr lang="en-US" dirty="0"/>
              <a:t>] </a:t>
            </a:r>
            <a:r>
              <a:rPr lang="zh-CN" altLang="en-US" dirty="0"/>
              <a:t>按钮，干脆连阅读灯也不想开了</a:t>
            </a:r>
            <a:r>
              <a:rPr lang="en-US" dirty="0"/>
              <a:t>。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细节</a:t>
            </a:r>
            <a:endParaRPr lang="en-US" dirty="0"/>
          </a:p>
        </p:txBody>
      </p:sp>
      <p:pic>
        <p:nvPicPr>
          <p:cNvPr id="4" name="Content Placeholder 3" descr="WP_000189"/>
          <p:cNvPicPr>
            <a:picLocks noGrp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01041" y="1825625"/>
            <a:ext cx="3272493" cy="4351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image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864538"/>
            <a:ext cx="4724400" cy="3850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解决办法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请花</a:t>
            </a:r>
            <a:r>
              <a:rPr lang="en-US" altLang="zh-CN" dirty="0"/>
              <a:t>5</a:t>
            </a:r>
            <a:r>
              <a:rPr lang="zh-CN" altLang="en-US" dirty="0"/>
              <a:t>分钟考虑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zh-CN" altLang="en-US" dirty="0"/>
              <a:t>提出你的方案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以前同学的建议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 fontAlgn="base"/>
            <a:r>
              <a:rPr lang="zh-CN" altLang="en-US" dirty="0"/>
              <a:t>用不同的颜色来表示。</a:t>
            </a:r>
            <a:endParaRPr lang="en-US" altLang="zh-CN" dirty="0"/>
          </a:p>
          <a:p>
            <a:pPr lvl="1" fontAlgn="base"/>
            <a:r>
              <a:rPr lang="zh-CN" altLang="en-US" dirty="0"/>
              <a:t>好处 </a:t>
            </a:r>
            <a:r>
              <a:rPr lang="en-US" altLang="zh-CN" dirty="0"/>
              <a:t>/ </a:t>
            </a:r>
            <a:r>
              <a:rPr lang="zh-CN" altLang="en-US" dirty="0"/>
              <a:t>坏处？</a:t>
            </a:r>
            <a:endParaRPr lang="en-US" dirty="0"/>
          </a:p>
          <a:p>
            <a:pPr lvl="0" fontAlgn="base"/>
            <a:r>
              <a:rPr lang="zh-CN" altLang="en-US" dirty="0"/>
              <a:t>用不同的声音做反馈。</a:t>
            </a:r>
            <a:endParaRPr lang="en-US" altLang="zh-CN" dirty="0"/>
          </a:p>
          <a:p>
            <a:pPr lvl="1" fontAlgn="base"/>
            <a:r>
              <a:rPr lang="zh-CN" altLang="en-US" dirty="0"/>
              <a:t>好处 </a:t>
            </a:r>
            <a:r>
              <a:rPr lang="en-US" altLang="zh-CN" dirty="0"/>
              <a:t>/ </a:t>
            </a:r>
            <a:r>
              <a:rPr lang="zh-CN" altLang="en-US" dirty="0"/>
              <a:t>坏处？</a:t>
            </a:r>
            <a:endParaRPr lang="en-US" dirty="0"/>
          </a:p>
          <a:p>
            <a:pPr lvl="0" fontAlgn="base"/>
            <a:r>
              <a:rPr lang="zh-CN" altLang="en-US" dirty="0"/>
              <a:t>提供多国文字的说明。</a:t>
            </a:r>
            <a:endParaRPr lang="en-US" altLang="zh-CN" dirty="0"/>
          </a:p>
          <a:p>
            <a:pPr lvl="1" fontAlgn="base"/>
            <a:r>
              <a:rPr lang="zh-CN" altLang="en-US" dirty="0"/>
              <a:t>好处 </a:t>
            </a:r>
            <a:r>
              <a:rPr lang="en-US" altLang="zh-CN" dirty="0"/>
              <a:t>/ </a:t>
            </a:r>
            <a:r>
              <a:rPr lang="zh-CN" altLang="en-US" dirty="0"/>
              <a:t>坏处？</a:t>
            </a:r>
            <a:endParaRPr lang="en-US" dirty="0"/>
          </a:p>
          <a:p>
            <a:pPr lvl="0" fontAlgn="base"/>
            <a:r>
              <a:rPr lang="zh-CN" altLang="en-US" dirty="0"/>
              <a:t>在按钮里面装灯。</a:t>
            </a:r>
            <a:endParaRPr lang="en-US" altLang="zh-CN" dirty="0"/>
          </a:p>
          <a:p>
            <a:pPr lvl="1" fontAlgn="base"/>
            <a:r>
              <a:rPr lang="zh-CN" altLang="en-US" dirty="0"/>
              <a:t>好处 </a:t>
            </a:r>
            <a:r>
              <a:rPr lang="en-US" altLang="zh-CN" dirty="0"/>
              <a:t>/ </a:t>
            </a:r>
            <a:r>
              <a:rPr lang="zh-CN" altLang="en-US" dirty="0"/>
              <a:t>坏处？</a:t>
            </a:r>
            <a:endParaRPr lang="en-US" dirty="0"/>
          </a:p>
          <a:p>
            <a:pPr lvl="0" fontAlgn="base"/>
            <a:r>
              <a:rPr lang="zh-CN" altLang="en-US" dirty="0"/>
              <a:t>要用户再确认一次。</a:t>
            </a:r>
            <a:endParaRPr lang="en-US" altLang="zh-CN" dirty="0"/>
          </a:p>
          <a:p>
            <a:pPr lvl="1" fontAlgn="base"/>
            <a:r>
              <a:rPr lang="zh-CN" altLang="en-US" dirty="0"/>
              <a:t>好处 </a:t>
            </a:r>
            <a:r>
              <a:rPr lang="en-US" altLang="zh-CN" dirty="0"/>
              <a:t>/ </a:t>
            </a:r>
            <a:r>
              <a:rPr lang="zh-CN" altLang="en-US" dirty="0"/>
              <a:t>坏处？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11233558-29413d7545fa4ccb9bf57a089528c2c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19500" y="609600"/>
            <a:ext cx="4953000" cy="56388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把两个按钮分开，明显区分</a:t>
            </a:r>
            <a:endParaRPr lang="en-US" dirty="0"/>
          </a:p>
        </p:txBody>
      </p:sp>
      <p:pic>
        <p:nvPicPr>
          <p:cNvPr id="4" name="Content Placeholder 3" descr="image"/>
          <p:cNvPicPr>
            <a:picLocks noGrp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" t="1634" r="1675" b="2501"/>
          <a:stretch>
            <a:fillRect/>
          </a:stretch>
        </p:blipFill>
        <p:spPr bwMode="auto">
          <a:xfrm>
            <a:off x="2604287" y="1981201"/>
            <a:ext cx="5864227" cy="38373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dirty="0"/>
              <a:t>[</a:t>
            </a:r>
            <a:r>
              <a:rPr lang="zh-CN" altLang="en-US" sz="2400" dirty="0"/>
              <a:t>喷水刷窗</a:t>
            </a:r>
            <a:r>
              <a:rPr lang="en-US" sz="2400" dirty="0"/>
              <a:t>]  [FM </a:t>
            </a:r>
            <a:r>
              <a:rPr lang="zh-CN" altLang="en-US" sz="2400" dirty="0"/>
              <a:t>电台</a:t>
            </a:r>
            <a:r>
              <a:rPr lang="en-US" sz="2400" dirty="0"/>
              <a:t>]  [</a:t>
            </a:r>
            <a:r>
              <a:rPr lang="zh-CN" altLang="en-US" sz="2400" dirty="0"/>
              <a:t>弹射座椅</a:t>
            </a:r>
            <a:r>
              <a:rPr lang="en-US" sz="2400" dirty="0"/>
              <a:t>]  [</a:t>
            </a:r>
            <a:r>
              <a:rPr lang="zh-CN" altLang="en-US" sz="2400" dirty="0"/>
              <a:t>机舱灯</a:t>
            </a:r>
            <a:r>
              <a:rPr lang="en-US" sz="2400" dirty="0"/>
              <a:t>]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 descr="image"/>
          <p:cNvPicPr>
            <a:picLocks noGrp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36308" y="2305607"/>
            <a:ext cx="7401958" cy="3391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用户体验与</a:t>
            </a:r>
            <a:r>
              <a:rPr lang="zh-CN" altLang="en-US"/>
              <a:t>质量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0111120211915657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2405" y="1851025"/>
            <a:ext cx="6024245" cy="416623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认知阻力</a:t>
            </a:r>
            <a:endParaRPr lang="en-US" dirty="0"/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</p:nvPr>
        </p:nvGraphicFramePr>
        <p:xfrm>
          <a:off x="2690773" y="1642507"/>
          <a:ext cx="6359207" cy="4214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46788"/>
                <a:gridCol w="1737473"/>
                <a:gridCol w="1737473"/>
                <a:gridCol w="1737473"/>
              </a:tblGrid>
              <a:tr h="421482">
                <a:tc>
                  <a:txBody>
                    <a:bodyPr/>
                    <a:lstStyle/>
                    <a:p>
                      <a:pPr marL="0" marR="36195" algn="just">
                        <a:lnSpc>
                          <a:spcPts val="12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zh-CN" sz="1100" spc="10">
                          <a:effectLst/>
                        </a:rPr>
                        <a:t>白纸和笔</a:t>
                      </a:r>
                      <a:endParaRPr lang="en-US" sz="1100" spc="10">
                        <a:effectLst/>
                        <a:latin typeface="方正兰亭黑_GBK"/>
                        <a:ea typeface="方正兰亭中黑_GBK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36195" algn="just">
                        <a:lnSpc>
                          <a:spcPts val="12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zh-CN" sz="1100" spc="10">
                          <a:effectLst/>
                        </a:rPr>
                        <a:t>早期版本的</a:t>
                      </a:r>
                      <a:r>
                        <a:rPr lang="en-US" sz="1100" spc="10">
                          <a:effectLst/>
                        </a:rPr>
                        <a:t>Word </a:t>
                      </a:r>
                      <a:r>
                        <a:rPr lang="zh-CN" sz="1100" spc="10">
                          <a:effectLst/>
                        </a:rPr>
                        <a:t>软件</a:t>
                      </a:r>
                      <a:endParaRPr lang="en-US" sz="1100" spc="10">
                        <a:effectLst/>
                        <a:latin typeface="方正兰亭黑_GBK"/>
                        <a:ea typeface="方正兰亭中黑_GBK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36195" algn="just">
                        <a:lnSpc>
                          <a:spcPts val="12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spc="10">
                          <a:effectLst/>
                        </a:rPr>
                        <a:t>2007</a:t>
                      </a:r>
                      <a:r>
                        <a:rPr lang="zh-CN" sz="1100" spc="10">
                          <a:effectLst/>
                        </a:rPr>
                        <a:t>之后的</a:t>
                      </a:r>
                      <a:r>
                        <a:rPr lang="en-US" sz="1100" spc="10">
                          <a:effectLst/>
                        </a:rPr>
                        <a:t>Word </a:t>
                      </a:r>
                      <a:r>
                        <a:rPr lang="zh-CN" sz="1100" spc="10">
                          <a:effectLst/>
                        </a:rPr>
                        <a:t>软件</a:t>
                      </a:r>
                      <a:endParaRPr lang="en-US" sz="1100" spc="10">
                        <a:effectLst/>
                        <a:latin typeface="方正兰亭黑_GBK"/>
                        <a:ea typeface="方正兰亭中黑_GBK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36195" algn="just">
                        <a:lnSpc>
                          <a:spcPts val="12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spc="10" dirty="0" err="1">
                          <a:effectLst/>
                        </a:rPr>
                        <a:t>LaTex</a:t>
                      </a:r>
                      <a:r>
                        <a:rPr lang="en-US" sz="1100" spc="10" dirty="0">
                          <a:effectLst/>
                        </a:rPr>
                        <a:t> </a:t>
                      </a:r>
                      <a:r>
                        <a:rPr lang="zh-CN" sz="1100" spc="10" dirty="0">
                          <a:effectLst/>
                        </a:rPr>
                        <a:t>编辑器</a:t>
                      </a:r>
                      <a:endParaRPr lang="en-US" sz="1100" spc="10" dirty="0">
                        <a:effectLst/>
                        <a:latin typeface="方正兰亭黑_GBK"/>
                        <a:ea typeface="方正兰亭中黑_GBK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2667000" y="2133600"/>
          <a:ext cx="6397091" cy="44958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53619"/>
                <a:gridCol w="1747824"/>
                <a:gridCol w="1747824"/>
                <a:gridCol w="1747824"/>
              </a:tblGrid>
              <a:tr h="2247900">
                <a:tc>
                  <a:txBody>
                    <a:bodyPr/>
                    <a:lstStyle/>
                    <a:p>
                      <a:pPr marL="0" marR="36195" algn="just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估计大致位置，然后开始写</a:t>
                      </a:r>
                      <a:endParaRPr lang="en-US" sz="1200" spc="10" dirty="0">
                        <a:effectLst/>
                        <a:latin typeface="Microsoft YaHei UI" panose="020B0503020204020204" charset="-122"/>
                        <a:ea typeface="Microsoft YaHei UI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36195" algn="just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先写文字，然后在工具栏或菜单中选择“居中对齐”的功能；也可以先选择功能，再写文字；有些用户敲好些空格，然后开始打字，这并不是最正确的做法但结果大致可以接受</a:t>
                      </a:r>
                      <a:endParaRPr lang="en-US" sz="1200" spc="10" dirty="0">
                        <a:effectLst/>
                        <a:latin typeface="Microsoft YaHei UI" panose="020B0503020204020204" charset="-122"/>
                        <a:ea typeface="Microsoft YaHei UI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36195" algn="just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zh-CN" sz="1200" spc="1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（左边的方法同样适用，也可以在文档正中双击鼠标，再开始写文字</a:t>
                      </a:r>
                      <a:endParaRPr lang="en-US" sz="1200" spc="10">
                        <a:effectLst/>
                        <a:latin typeface="Microsoft YaHei UI" panose="020B0503020204020204" charset="-122"/>
                        <a:ea typeface="Microsoft YaHei UI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36195" algn="l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在合适的文字前后加上 </a:t>
                      </a:r>
                      <a:r>
                        <a:rPr lang="en-US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\begin{center} </a:t>
                      </a: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和 </a:t>
                      </a:r>
                      <a:r>
                        <a:rPr lang="en-US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\end{center} </a:t>
                      </a: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的标签</a:t>
                      </a:r>
                      <a:endParaRPr lang="en-US" sz="1200" spc="10" dirty="0">
                        <a:effectLst/>
                        <a:latin typeface="Microsoft YaHei UI" panose="020B0503020204020204" charset="-122"/>
                        <a:ea typeface="Microsoft YaHei UI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247900">
                <a:tc>
                  <a:txBody>
                    <a:bodyPr/>
                    <a:lstStyle/>
                    <a:p>
                      <a:pPr marL="0" marR="36195" algn="just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认知阻力：小，用户行为和结果都能非常自然</a:t>
                      </a:r>
                      <a:endParaRPr lang="en-US" altLang="zh-CN" sz="1200" spc="10" dirty="0">
                        <a:effectLst/>
                        <a:latin typeface="Microsoft YaHei UI" panose="020B0503020204020204" charset="-122"/>
                        <a:ea typeface="Microsoft YaHei UI" panose="020B0503020204020204" charset="-122"/>
                      </a:endParaRPr>
                    </a:p>
                    <a:p>
                      <a:pPr marL="0" marR="36195" algn="just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地感知</a:t>
                      </a:r>
                      <a:endParaRPr lang="en-US" sz="1200" spc="10" dirty="0">
                        <a:effectLst/>
                        <a:latin typeface="Microsoft YaHei UI" panose="020B0503020204020204" charset="-122"/>
                        <a:ea typeface="Microsoft YaHei UI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36195" algn="just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zh-CN" sz="1200" spc="1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认知阻力：稍大；用户需要了解“居中”是一个格式的操作；先敲很多空格的做法符合用户对电脑操作的认知，在英文打字机上也是如此操作。</a:t>
                      </a:r>
                      <a:endParaRPr lang="en-US" sz="1200" spc="10">
                        <a:effectLst/>
                        <a:latin typeface="Microsoft YaHei UI" panose="020B0503020204020204" charset="-122"/>
                        <a:ea typeface="Microsoft YaHei UI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36195" algn="just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zh-CN" sz="1200" spc="1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认知阻力：小；几乎和白纸和笔的操作一样</a:t>
                      </a:r>
                      <a:r>
                        <a:rPr lang="en-US" sz="2000" spc="1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 </a:t>
                      </a:r>
                      <a:endParaRPr lang="en-US" sz="1200" spc="10">
                        <a:effectLst/>
                        <a:latin typeface="Microsoft YaHei UI" panose="020B0503020204020204" charset="-122"/>
                        <a:ea typeface="Microsoft YaHei UI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36195" algn="just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</a:pP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认知阻力：大；用户需要理解</a:t>
                      </a:r>
                      <a:r>
                        <a:rPr lang="en-US" sz="1200" spc="10" dirty="0" err="1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LaTex</a:t>
                      </a:r>
                      <a:r>
                        <a:rPr lang="en-US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 </a:t>
                      </a: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处理文字的各种规定和标签；用户还要了解</a:t>
                      </a:r>
                      <a:r>
                        <a:rPr lang="en-US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 - </a:t>
                      </a:r>
                      <a:r>
                        <a:rPr lang="zh-CN" sz="1200" spc="10" dirty="0">
                          <a:effectLst/>
                          <a:latin typeface="Microsoft YaHei UI" panose="020B0503020204020204" charset="-122"/>
                          <a:ea typeface="Microsoft YaHei UI" panose="020B0503020204020204" charset="-122"/>
                        </a:rPr>
                        <a:t>有些文字不是正文，而是格式的标记。而且结果不是所见即所得的。不经过一段时间的培训和练习，用户不能够完成这一简单的任务。</a:t>
                      </a:r>
                      <a:endParaRPr lang="en-US" sz="1200" spc="10" dirty="0">
                        <a:effectLst/>
                        <a:latin typeface="Microsoft YaHei UI" panose="020B0503020204020204" charset="-122"/>
                        <a:ea typeface="Microsoft YaHei UI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5W1H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zh-CN" b="1" dirty="0"/>
              <a:t>Who</a:t>
            </a:r>
            <a:r>
              <a:rPr lang="zh-CN" altLang="en-US" b="1" dirty="0"/>
              <a:t>： </a:t>
            </a:r>
            <a:r>
              <a:rPr lang="zh-CN" altLang="en-US" dirty="0"/>
              <a:t>谁是你的目标用户？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b="1" dirty="0"/>
              <a:t>When</a:t>
            </a:r>
            <a:r>
              <a:rPr lang="zh-CN" altLang="en-US" b="1" dirty="0"/>
              <a:t>：</a:t>
            </a:r>
            <a:r>
              <a:rPr lang="zh-CN" altLang="en-US" dirty="0"/>
              <a:t> 他们会在什么时间使用你的产品？比如一个邮件应用，用户在起床时可能更偏向于快速查看，而在工作时间会发生更多的输入操作。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b="1" dirty="0"/>
              <a:t>Where</a:t>
            </a:r>
            <a:r>
              <a:rPr lang="zh-CN" altLang="en-US" b="1" dirty="0"/>
              <a:t>：</a:t>
            </a:r>
            <a:r>
              <a:rPr lang="zh-CN" altLang="en-US" dirty="0"/>
              <a:t> 目标用户会在哪里和你的产品交互？是晃动的公交车上或阳光耀眼的室外？还是在沙发上？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b="1" dirty="0"/>
              <a:t>What</a:t>
            </a:r>
            <a:r>
              <a:rPr lang="zh-CN" altLang="en-US" b="1" dirty="0"/>
              <a:t>： </a:t>
            </a:r>
            <a:r>
              <a:rPr lang="zh-CN" altLang="en-US" dirty="0"/>
              <a:t>你的产品是什么？而用户的期待是什么？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b="1" dirty="0"/>
              <a:t>Why</a:t>
            </a:r>
            <a:r>
              <a:rPr lang="zh-CN" altLang="en-US" b="1" dirty="0"/>
              <a:t>： </a:t>
            </a:r>
            <a:r>
              <a:rPr lang="zh-CN" altLang="en-US" dirty="0"/>
              <a:t>用户为什么要使用你的产品？他们的动机是什么？还有，在众多竞争产品中，用户为 什么会选择你的产品？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b="1" dirty="0"/>
              <a:t>How</a:t>
            </a:r>
            <a:r>
              <a:rPr lang="zh-CN" altLang="en-US" b="1" dirty="0"/>
              <a:t>：</a:t>
            </a:r>
            <a:r>
              <a:rPr lang="zh-CN" altLang="en-US" dirty="0"/>
              <a:t> 用户是如何与你的产品发生交互的？他们怎么用？在使用过程中出现了什么问题吗？</a:t>
            </a:r>
            <a:endParaRPr lang="zh-CN" alt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02628" y="365125"/>
            <a:ext cx="6651171" cy="1325563"/>
          </a:xfrm>
        </p:spPr>
        <p:txBody>
          <a:bodyPr>
            <a:normAutofit/>
          </a:bodyPr>
          <a:lstStyle/>
          <a:p>
            <a:r>
              <a:rPr lang="zh-CN" altLang="en-US" dirty="0"/>
              <a:t>设计的三个层次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83480" y="1825625"/>
            <a:ext cx="6487886" cy="4351338"/>
          </a:xfrm>
        </p:spPr>
        <p:txBody>
          <a:bodyPr>
            <a:normAutofit/>
          </a:bodyPr>
          <a:lstStyle/>
          <a:p>
            <a:pPr marL="118745" indent="0">
              <a:buNone/>
            </a:pPr>
            <a:r>
              <a:rPr lang="zh-CN" altLang="en-US" sz="1800" dirty="0"/>
              <a:t>设计的三个层次，以及对应的产品特性：</a:t>
            </a:r>
            <a:endParaRPr lang="zh-CN" altLang="en-US" sz="1800" dirty="0"/>
          </a:p>
          <a:p>
            <a:pPr lvl="1"/>
            <a:r>
              <a:rPr lang="zh-CN" altLang="en-US" sz="1400" dirty="0"/>
              <a:t>本能（</a:t>
            </a:r>
            <a:r>
              <a:rPr lang="en-US" altLang="zh-CN" sz="1400" dirty="0"/>
              <a:t>Visceral</a:t>
            </a:r>
            <a:r>
              <a:rPr lang="zh-CN" altLang="en-US" sz="1400" dirty="0"/>
              <a:t>）层次的设计</a:t>
            </a:r>
            <a:r>
              <a:rPr lang="en-US" altLang="zh-CN" sz="1400" dirty="0"/>
              <a:t>—</a:t>
            </a:r>
            <a:r>
              <a:rPr lang="zh-CN" altLang="en-US" sz="1400" dirty="0"/>
              <a:t>外形 </a:t>
            </a:r>
            <a:endParaRPr lang="en-US" altLang="zh-CN" sz="1400" dirty="0"/>
          </a:p>
          <a:p>
            <a:pPr lvl="1"/>
            <a:r>
              <a:rPr lang="zh-CN" altLang="en-US" sz="1400" dirty="0"/>
              <a:t>行为（</a:t>
            </a:r>
            <a:r>
              <a:rPr lang="en-US" altLang="zh-CN" sz="1400" dirty="0"/>
              <a:t>Behavior</a:t>
            </a:r>
            <a:r>
              <a:rPr lang="zh-CN" altLang="en-US" sz="1400" dirty="0"/>
              <a:t>）层次的设计</a:t>
            </a:r>
            <a:r>
              <a:rPr lang="en-US" altLang="zh-CN" sz="1400" dirty="0"/>
              <a:t>—</a:t>
            </a:r>
            <a:r>
              <a:rPr lang="zh-CN" altLang="en-US" sz="1400" dirty="0"/>
              <a:t>使用的乐趣和效率 </a:t>
            </a:r>
            <a:endParaRPr lang="zh-CN" altLang="en-US" sz="1400" dirty="0"/>
          </a:p>
          <a:p>
            <a:pPr lvl="1"/>
            <a:r>
              <a:rPr lang="zh-CN" altLang="en-US" sz="1400" dirty="0"/>
              <a:t>反思（</a:t>
            </a:r>
            <a:r>
              <a:rPr lang="en-US" altLang="zh-CN" sz="1400" dirty="0"/>
              <a:t>Reflective</a:t>
            </a:r>
            <a:r>
              <a:rPr lang="zh-CN" altLang="en-US" sz="1400" dirty="0"/>
              <a:t>）层次的设计</a:t>
            </a:r>
            <a:r>
              <a:rPr lang="en-US" altLang="zh-CN" sz="1400" dirty="0"/>
              <a:t>—</a:t>
            </a:r>
            <a:r>
              <a:rPr lang="zh-CN" altLang="en-US" sz="1400" dirty="0"/>
              <a:t>自我形象、个人满足感、回忆</a:t>
            </a:r>
            <a:endParaRPr lang="en-US" altLang="zh-CN" sz="1400" dirty="0"/>
          </a:p>
          <a:p>
            <a:endParaRPr lang="en-US" sz="1800" dirty="0"/>
          </a:p>
          <a:p>
            <a:pPr marL="118745" indent="0">
              <a:buNone/>
            </a:pPr>
            <a:r>
              <a:rPr lang="zh-CN" altLang="en-US" sz="1800" dirty="0"/>
              <a:t>你家里挂有蒙娜丽莎的油画：</a:t>
            </a:r>
            <a:endParaRPr lang="en-US" altLang="zh-CN" sz="1800" dirty="0"/>
          </a:p>
          <a:p>
            <a:pPr lvl="1"/>
            <a:r>
              <a:rPr lang="en-US" altLang="zh-CN" sz="1400" dirty="0">
                <a:latin typeface="+mj-ea"/>
                <a:ea typeface="+mj-ea"/>
              </a:rPr>
              <a:t>100% </a:t>
            </a:r>
            <a:r>
              <a:rPr lang="zh-CN" altLang="en-US" sz="1400" dirty="0">
                <a:latin typeface="+mj-ea"/>
                <a:ea typeface="+mj-ea"/>
              </a:rPr>
              <a:t>完美的电子版，在平板显示器上</a:t>
            </a:r>
            <a:endParaRPr lang="en-US" altLang="zh-CN" sz="1400" dirty="0">
              <a:latin typeface="+mj-ea"/>
              <a:ea typeface="+mj-ea"/>
            </a:endParaRPr>
          </a:p>
          <a:p>
            <a:pPr lvl="1"/>
            <a:r>
              <a:rPr lang="en-US" altLang="zh-CN" sz="1400" dirty="0">
                <a:latin typeface="+mj-ea"/>
                <a:ea typeface="+mj-ea"/>
              </a:rPr>
              <a:t>100% </a:t>
            </a:r>
            <a:r>
              <a:rPr lang="zh-CN" altLang="en-US" sz="1400" dirty="0">
                <a:latin typeface="+mj-ea"/>
                <a:ea typeface="+mj-ea"/>
              </a:rPr>
              <a:t>完美的复制品，在画布上</a:t>
            </a:r>
            <a:endParaRPr lang="en-US" altLang="zh-CN" sz="1400" dirty="0">
              <a:latin typeface="+mj-ea"/>
              <a:ea typeface="+mj-ea"/>
            </a:endParaRPr>
          </a:p>
          <a:p>
            <a:pPr lvl="1"/>
            <a:r>
              <a:rPr lang="zh-CN" altLang="en-US" sz="1400" dirty="0">
                <a:latin typeface="+mj-ea"/>
                <a:ea typeface="+mj-ea"/>
              </a:rPr>
              <a:t>原作</a:t>
            </a:r>
            <a:endParaRPr lang="en-US" altLang="zh-CN" sz="1400" dirty="0">
              <a:latin typeface="+mj-ea"/>
              <a:ea typeface="+mj-ea"/>
            </a:endParaRPr>
          </a:p>
          <a:p>
            <a:endParaRPr lang="en-US" sz="1800" dirty="0"/>
          </a:p>
          <a:p>
            <a:pPr marL="118745" indent="0">
              <a:buNone/>
            </a:pPr>
            <a:r>
              <a:rPr lang="zh-CN" altLang="en-US" sz="1800" dirty="0"/>
              <a:t>这三个选择给 </a:t>
            </a:r>
            <a:r>
              <a:rPr lang="en-US" altLang="zh-CN" sz="1800" dirty="0"/>
              <a:t>[</a:t>
            </a:r>
            <a:r>
              <a:rPr lang="zh-CN" altLang="en-US" sz="1800" dirty="0"/>
              <a:t>你</a:t>
            </a:r>
            <a:r>
              <a:rPr lang="en-US" altLang="zh-CN" sz="1800" dirty="0"/>
              <a:t>] </a:t>
            </a:r>
            <a:r>
              <a:rPr lang="zh-CN" altLang="en-US" sz="1800" dirty="0"/>
              <a:t>和 </a:t>
            </a:r>
            <a:r>
              <a:rPr lang="en-US" altLang="zh-CN" sz="1800" dirty="0"/>
              <a:t>[</a:t>
            </a:r>
            <a:r>
              <a:rPr lang="zh-CN" altLang="en-US" sz="1800" dirty="0"/>
              <a:t>你家的访客</a:t>
            </a:r>
            <a:r>
              <a:rPr lang="en-US" altLang="zh-CN" sz="1800" dirty="0"/>
              <a:t>] </a:t>
            </a:r>
            <a:r>
              <a:rPr lang="zh-CN" altLang="en-US" sz="1800" dirty="0"/>
              <a:t>什么不同的感受？</a:t>
            </a:r>
            <a:endParaRPr lang="en-US" sz="1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4963" r="13053"/>
          <a:stretch>
            <a:fillRect/>
          </a:stretch>
        </p:blipFill>
        <p:spPr>
          <a:xfrm>
            <a:off x="20" y="10"/>
            <a:ext cx="4343380" cy="685799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3384" y="0"/>
            <a:ext cx="8116488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129872" y="1"/>
            <a:ext cx="4062127" cy="6857996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0600" y="643468"/>
            <a:ext cx="2944152" cy="1622744"/>
          </a:xfrm>
        </p:spPr>
        <p:txBody>
          <a:bodyPr anchor="b">
            <a:normAutofit/>
          </a:bodyPr>
          <a:lstStyle/>
          <a:p>
            <a:r>
              <a:rPr lang="zh-CN" altLang="en-US" sz="3600">
                <a:solidFill>
                  <a:schemeClr val="tx1"/>
                </a:solidFill>
              </a:rPr>
              <a:t>设计步骤</a:t>
            </a:r>
            <a:endParaRPr lang="en-US" sz="360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93" y="1752600"/>
            <a:ext cx="7581670" cy="30516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0599" y="2402733"/>
            <a:ext cx="2944151" cy="3774230"/>
          </a:xfrm>
        </p:spPr>
        <p:txBody>
          <a:bodyPr>
            <a:normAutofit/>
          </a:bodyPr>
          <a:lstStyle/>
          <a:p>
            <a:r>
              <a:rPr lang="zh-CN" altLang="en-US" sz="16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概要设计</a:t>
            </a:r>
            <a:endParaRPr lang="zh-CN" alt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lvl="1"/>
            <a:r>
              <a:rPr lang="en-US" sz="16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Conceptual Design	</a:t>
            </a:r>
            <a:endParaRPr 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r>
              <a:rPr lang="zh-CN" altLang="en-US" sz="16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行为（交互）设计</a:t>
            </a:r>
            <a:endParaRPr lang="zh-CN" alt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lvl="1"/>
            <a:r>
              <a:rPr lang="en-US" sz="16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Behavioral Design	</a:t>
            </a:r>
            <a:endParaRPr 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r>
              <a:rPr lang="zh-CN" altLang="en-US" sz="16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界面设计</a:t>
            </a:r>
            <a:endParaRPr lang="zh-CN" alt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lvl="1"/>
            <a:r>
              <a:rPr lang="en-US" sz="16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Interface Design</a:t>
            </a:r>
            <a:endParaRPr 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endParaRPr lang="en-US" sz="160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贯穿多种设备的用户体验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41032" y="1825625"/>
            <a:ext cx="9992510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用户体验设计的原则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1</a:t>
            </a:r>
            <a:r>
              <a:rPr lang="zh-CN" altLang="en-US" b="1" dirty="0"/>
              <a:t>．尽快提供可感触的反馈</a:t>
            </a:r>
            <a:endParaRPr lang="en-US" b="1" dirty="0"/>
          </a:p>
          <a:p>
            <a:r>
              <a:rPr lang="zh-CN" altLang="en-US" dirty="0"/>
              <a:t>系统状态要有反馈，等待时间要合适。现在程序发生了什么，应该在某一个统一的地方清晰地标示出来。一个目标用户能够只靠软件的主要反馈来完成基本的操作，而不用事先学习使用手册。系统的反馈可以是视觉的、听觉的、触觉的（例如手机发生的振动）。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2</a:t>
            </a:r>
            <a:r>
              <a:rPr lang="zh-CN" altLang="en-US" b="1" dirty="0"/>
              <a:t>．系统界面符合用户的现实惯例（</a:t>
            </a:r>
            <a:r>
              <a:rPr lang="en-US" b="1" dirty="0"/>
              <a:t>Familiarity</a:t>
            </a:r>
            <a:r>
              <a:rPr lang="zh-CN" altLang="en-US" b="1" dirty="0"/>
              <a:t>，</a:t>
            </a:r>
            <a:r>
              <a:rPr lang="en-US" b="1" dirty="0"/>
              <a:t>Avoid surprise</a:t>
            </a:r>
            <a:r>
              <a:rPr lang="zh-CN" altLang="en-US" b="1" dirty="0"/>
              <a:t>）</a:t>
            </a:r>
            <a:endParaRPr lang="en-US" b="1" dirty="0"/>
          </a:p>
          <a:p>
            <a:r>
              <a:rPr lang="zh-CN" altLang="en-US" dirty="0"/>
              <a:t>软件系统要用用户语言，而不是开发者语言来和用户沟通，所用的概念要贴近实际生活，而不是用学术概念或开发者的概念。我们说的生活实际，最好是目标用户的实际生活体验。例如，给病人使用的网络挂号系统，就不宜使用只有医务工作者才熟悉的术语和界面。（最坏的结果是使用软件工程师才熟悉的术语和界面，而医护人员和病人对此很不熟悉）。软件的反馈要避免带给用户惊奇</a:t>
            </a:r>
            <a:r>
              <a:rPr lang="en-US" altLang="zh-CN" dirty="0"/>
              <a:t>——</a:t>
            </a:r>
            <a:r>
              <a:rPr lang="zh-CN" altLang="en-US" dirty="0"/>
              <a:t>例如，在用户没有期待对话框的时候，软件从奇怪的角度弹出对话框。或者给用户提示“找不到对象”。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不同的茶壶</a:t>
            </a:r>
            <a:endParaRPr lang="en-US" dirty="0"/>
          </a:p>
        </p:txBody>
      </p:sp>
      <p:pic>
        <p:nvPicPr>
          <p:cNvPr id="1033" name="Picture 17" descr="imag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" t="2" r="1447" b="1428"/>
          <a:stretch>
            <a:fillRect/>
          </a:stretch>
        </p:blipFill>
        <p:spPr bwMode="auto">
          <a:xfrm>
            <a:off x="2008710" y="2276581"/>
            <a:ext cx="1333500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16" descr="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0" b="1482"/>
          <a:stretch>
            <a:fillRect/>
          </a:stretch>
        </p:blipFill>
        <p:spPr bwMode="auto">
          <a:xfrm>
            <a:off x="3356496" y="3591030"/>
            <a:ext cx="1495425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15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0" b="1295"/>
          <a:stretch>
            <a:fillRect/>
          </a:stretch>
        </p:blipFill>
        <p:spPr bwMode="auto">
          <a:xfrm>
            <a:off x="4893888" y="4905480"/>
            <a:ext cx="1314450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11"/>
          <p:cNvSpPr>
            <a:spLocks noChangeArrowheads="1"/>
          </p:cNvSpPr>
          <p:nvPr/>
        </p:nvSpPr>
        <p:spPr bwMode="auto">
          <a:xfrm>
            <a:off x="6475553" y="3621665"/>
            <a:ext cx="210314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algn="ctr" eaLnBrk="0" hangingPunct="0"/>
            <a:r>
              <a:rPr lang="en-US" altLang="en-US" sz="900">
                <a:latin typeface="Warnock Pro" charset="0"/>
                <a:ea typeface="Warnock Pro" charset="0"/>
                <a:cs typeface="Times New Roman" panose="02020603050405020304" pitchFamily="18" charset="0"/>
              </a:rPr>
              <a:t> 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9" name="Rectangle 12"/>
          <p:cNvSpPr>
            <a:spLocks noChangeArrowheads="1"/>
          </p:cNvSpPr>
          <p:nvPr/>
        </p:nvSpPr>
        <p:spPr bwMode="auto">
          <a:xfrm>
            <a:off x="6475553" y="4936115"/>
            <a:ext cx="210314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algn="ctr" eaLnBrk="0" hangingPunct="0"/>
            <a:r>
              <a:rPr lang="en-US" altLang="en-US" sz="900">
                <a:latin typeface="Warnock Pro" charset="0"/>
                <a:ea typeface="Warnock Pro" charset="0"/>
                <a:cs typeface="Times New Roman" panose="02020603050405020304" pitchFamily="18" charset="0"/>
              </a:rPr>
              <a:t> 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33800" y="2514600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简单，满足基本需求</a:t>
            </a:r>
            <a:endParaRPr 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6580710" y="4905480"/>
            <a:ext cx="3706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很艺术，但是能满足基本功能么？</a:t>
            </a:r>
            <a:endParaRPr 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5029200" y="3591030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在基本需求之上有文艺、感情因素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0" grpId="0"/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2826056" y="2438401"/>
            <a:ext cx="5762943" cy="276542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3. </a:t>
            </a:r>
            <a:r>
              <a:rPr lang="zh-CN" altLang="en-US" b="1" dirty="0"/>
              <a:t>用户有自由控制权</a:t>
            </a:r>
            <a:endParaRPr lang="en-US" b="1" dirty="0"/>
          </a:p>
          <a:p>
            <a:r>
              <a:rPr lang="zh-CN" altLang="en-US" dirty="0"/>
              <a:t>操作失误可回退，要让用户可以退出软件（很多软件都没有退出菜单，这是导致用户反感的一大来源）。用户可以定制显示信息的多少，还可以定制常用的设置。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4. </a:t>
            </a:r>
            <a:r>
              <a:rPr lang="zh-CN" altLang="en-US" b="1" dirty="0"/>
              <a:t>一致性和标准化</a:t>
            </a:r>
            <a:endParaRPr lang="en-US" b="1" dirty="0"/>
          </a:p>
          <a:p>
            <a:r>
              <a:rPr lang="zh-CN" altLang="en-US" dirty="0"/>
              <a:t>软件中对同一事物和同类操作的表示用语，各处要保持一致。例如，某词典软件有“帮助用户收集生词并且背诵生词”的功能。这个功能要有明确一致的称呼，不能混杂着叫“单词本”、“生词本”、“</a:t>
            </a:r>
            <a:r>
              <a:rPr lang="en-US" dirty="0"/>
              <a:t>Word List</a:t>
            </a:r>
            <a:r>
              <a:rPr lang="zh-CN" altLang="en-US" dirty="0"/>
              <a:t>”、“</a:t>
            </a:r>
            <a:r>
              <a:rPr lang="en-US" dirty="0"/>
              <a:t>Word Book</a:t>
            </a:r>
            <a:r>
              <a:rPr lang="zh-CN" altLang="en-US" dirty="0"/>
              <a:t>”、“单词文件”</a:t>
            </a:r>
            <a:r>
              <a:rPr lang="en-US" altLang="zh-CN" dirty="0"/>
              <a:t>……</a:t>
            </a:r>
            <a:r>
              <a:rPr lang="zh-CN" altLang="en-US" dirty="0"/>
              <a:t>等等。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5. </a:t>
            </a:r>
            <a:r>
              <a:rPr lang="zh-CN" altLang="en-US" b="1" dirty="0"/>
              <a:t>适合各种类型的用户</a:t>
            </a:r>
            <a:endParaRPr lang="en-US" b="1" dirty="0"/>
          </a:p>
          <a:p>
            <a:r>
              <a:rPr lang="zh-CN" altLang="en-US" dirty="0"/>
              <a:t>我们的软件要为新手和专家提供可定制化的设计。一些操作方式，快捷操作可调整。我们还应该为某些障碍的用户（色弱、色盲、盲人、听力有缺陷的用户、操作键盘鼠标不方便的用户等等）提供一定程度的便利。对于长期使用一个软件的用户，软件应该能适应用户的使用习惯，让用户越用越顺手。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6</a:t>
            </a:r>
            <a:r>
              <a:rPr lang="zh-CN" altLang="en-US" b="1" dirty="0"/>
              <a:t>．帮助用户识别、诊断并修复错误</a:t>
            </a:r>
            <a:endParaRPr lang="en-US" b="1" dirty="0"/>
          </a:p>
          <a:p>
            <a:r>
              <a:rPr lang="zh-CN" altLang="en-US" dirty="0"/>
              <a:t>软件的关键操作需要有确认提示，以便帮助用户及早消除误操作。要注意使用朴素的语言来表述错误信息。错误信息需要给出下一步操作提示（我现在出错了，那下一步怎么办？）。必要时提供详细的帮助信息，并协助用户方便地从错误中恢复工作。</a:t>
            </a:r>
            <a:endParaRPr lang="en-US" dirty="0"/>
          </a:p>
          <a:p>
            <a:r>
              <a:rPr lang="zh-CN" altLang="en-US" dirty="0"/>
              <a:t>让所有的用户都可以通过电子邮件或者提交表单来提交反馈意见。有些程序用一对简单的笑脸</a:t>
            </a:r>
            <a:r>
              <a:rPr lang="en-US" dirty="0"/>
              <a:t>/</a:t>
            </a:r>
            <a:r>
              <a:rPr lang="zh-CN" altLang="en-US" dirty="0"/>
              <a:t>哭脸符号来鼓励用户提交反馈，这也是很好的办法。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需要文档么？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有必要的提示和帮助文档</a:t>
            </a:r>
            <a:endParaRPr lang="zh-CN" altLang="en-US" dirty="0"/>
          </a:p>
          <a:p>
            <a:r>
              <a:rPr lang="zh-CN" altLang="en-US" dirty="0"/>
              <a:t>无需文档就能流畅应用当然更好，如果必要的话，可提供一个在线帮助。如果软件和用户的工作相关（而不是简单的游戏），那么基本的提示和帮助文档还是很有必要的，而且也要提供便利的检索功能。文档要从用户的角度出发描述具体步骤，并且不要太冗长。</a:t>
            </a:r>
            <a:endParaRPr lang="zh-CN" alt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dirty="0"/>
              <a:t>课堂练习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20000" y="1825625"/>
            <a:ext cx="6358486" cy="4351338"/>
          </a:xfrm>
        </p:spPr>
        <p:txBody>
          <a:bodyPr>
            <a:normAutofit/>
          </a:bodyPr>
          <a:lstStyle/>
          <a:p>
            <a:pPr marL="118745" indent="0">
              <a:buNone/>
            </a:pP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产品设计的细节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: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网页、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PC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软件和手 机软件有许多地方都会出现下面的两个按钮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:</a:t>
            </a:r>
            <a:endParaRPr lang="en-US" altLang="zh-CN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marL="118745" indent="0">
              <a:buNone/>
            </a:pP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 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	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确定 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|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 取消</a:t>
            </a:r>
            <a:endParaRPr lang="zh-CN" altLang="en-US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marL="118745" indent="0">
              <a:buNone/>
            </a:pP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                    Ok   |  Cancel</a:t>
            </a:r>
            <a:endParaRPr lang="en-US" altLang="zh-CN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marL="118745" indent="0">
              <a:buNone/>
            </a:pPr>
            <a:endParaRPr lang="en-US" altLang="zh-CN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marL="118745" indent="0">
              <a:buNone/>
            </a:pPr>
            <a:endParaRPr lang="en-US" altLang="zh-CN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marL="118745" indent="0">
              <a:buNone/>
            </a:pPr>
            <a:endParaRPr lang="en-US" altLang="zh-CN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marL="118745" indent="0">
              <a:buNone/>
            </a:pPr>
            <a:endParaRPr lang="en-US" altLang="zh-CN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pPr marL="118745" indent="0">
              <a:buNone/>
            </a:pPr>
            <a:endParaRPr lang="en-US" altLang="zh-CN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这两个小小的按钮也大有文章：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[ 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确定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] 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按钮是放 在左边还是右边？哪一个按钮是处于预先选择的状态（按回车键的时候就自动选择）？哪 一种设计更符合人类习惯？你觉得这个问题重要么？你怎么设计统一的规范？请读这篇 文章： 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  <a:hlinkClick r:id="rId2"/>
              </a:rPr>
              <a:t>http://reynold.cn/archives/1314.html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 </a:t>
            </a:r>
            <a:endParaRPr lang="en-US" altLang="zh-CN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  <a:p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你觉得是用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OK/Cancel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的按钮选择好呢？还是在按钮上标明动作如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[ 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退出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]/ [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保存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] </a:t>
            </a:r>
            <a:r>
              <a:rPr lang="zh-CN" altLang="en-US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？请 读这篇文章，并谈你的看法： 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  <a:hlinkClick r:id="rId3"/>
              </a:rPr>
              <a:t>http://dwz.cn/1HFlu9</a:t>
            </a:r>
            <a:r>
              <a:rPr lang="en-US" altLang="zh-CN" sz="1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1"/>
                    </a:gs>
                  </a:gsLst>
                  <a:lin ang="4800000" scaled="0"/>
                </a:gradFill>
              </a:rPr>
              <a:t>  </a:t>
            </a:r>
            <a:endParaRPr lang="en-US" sz="1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1"/>
                  </a:gs>
                </a:gsLst>
                <a:lin ang="4800000" scaled="0"/>
              </a:gra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2922" y="1924505"/>
            <a:ext cx="3354676" cy="193685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微软学术</a:t>
            </a:r>
            <a:r>
              <a:rPr lang="zh-CN" altLang="en-US"/>
              <a:t>搜索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011110600011766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5400" y="1828800"/>
            <a:ext cx="7772400" cy="291465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补充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原则：https://zhuanlan.zhihu.com/p/377701686</a:t>
            </a:r>
            <a:endParaRPr lang="zh-CN" altLang="en-US" dirty="0">
              <a:sym typeface="+mn-ea"/>
            </a:endParaRPr>
          </a:p>
          <a:p>
            <a:r>
              <a:rPr lang="en-US" dirty="0"/>
              <a:t> </a:t>
            </a:r>
            <a:r>
              <a:rPr lang="zh-CN" altLang="en-US" dirty="0"/>
              <a:t>用户体验五个层次：</a:t>
            </a:r>
            <a:r>
              <a:rPr lang="en-US" altLang="zh-CN" dirty="0"/>
              <a:t> </a:t>
            </a:r>
            <a:r>
              <a:rPr lang="zh-CN" altLang="en-US" dirty="0"/>
              <a:t>https://www.woshipm.com/ucd/987916.html</a:t>
            </a:r>
            <a:endParaRPr lang="zh-CN" altLang="en-US" dirty="0"/>
          </a:p>
          <a:p>
            <a:r>
              <a:rPr lang="zh-CN" altLang="en-US" dirty="0">
                <a:sym typeface="+mn-ea"/>
              </a:rPr>
              <a:t>案例：https://m.ui.cn/details/579911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>
                <a:sym typeface="+mn-ea"/>
              </a:rPr>
              <a:t>讨论</a:t>
            </a:r>
            <a:r>
              <a:rPr lang="en-US" altLang="zh-CN" dirty="0">
                <a:sym typeface="+mn-ea"/>
              </a:rPr>
              <a:t> </a:t>
            </a:r>
            <a:r>
              <a:rPr lang="en-US" dirty="0">
                <a:sym typeface="+mn-ea"/>
                <a:hlinkClick r:id="rId1"/>
              </a:rPr>
              <a:t>https://www.cnblogs.com/xinz/p/3855531.html</a:t>
            </a:r>
            <a:endParaRPr lang="en-US" dirty="0">
              <a:hlinkClick r:id="rId1"/>
            </a:endParaRPr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833" r="-1" b="2197"/>
          <a:stretch>
            <a:fillRect/>
          </a:stretch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sp useBgFill="1"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4854676" cy="1325563"/>
          </a:xfrm>
        </p:spPr>
        <p:txBody>
          <a:bodyPr>
            <a:normAutofit/>
          </a:bodyPr>
          <a:lstStyle/>
          <a:p>
            <a:r>
              <a:rPr lang="zh-CN" altLang="en-US" dirty="0"/>
              <a:t>做减法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4572877" cy="4351338"/>
          </a:xfrm>
        </p:spPr>
        <p:txBody>
          <a:bodyPr>
            <a:normAutofit/>
          </a:bodyPr>
          <a:lstStyle/>
          <a:p>
            <a:r>
              <a:rPr lang="zh-CN" altLang="en-US" sz="2600" dirty="0"/>
              <a:t>我们大家平时都说要向某某大师或某某产品学习，把最重要的功能做好交给用户，把那些无关紧要的功能藏起来，做减法</a:t>
            </a:r>
            <a:r>
              <a:rPr lang="en-US" altLang="zh-CN" sz="2600" dirty="0"/>
              <a:t>……</a:t>
            </a:r>
            <a:r>
              <a:rPr lang="zh-CN" altLang="en-US" sz="2600" dirty="0"/>
              <a:t>但是程序员们还是会想着把高级功能“秀”出来。我们都用过各种</a:t>
            </a:r>
            <a:r>
              <a:rPr lang="zh-CN" altLang="en-US" sz="2600" b="1" dirty="0"/>
              <a:t>电视</a:t>
            </a:r>
            <a:r>
              <a:rPr lang="en-US" sz="2600" b="1" dirty="0"/>
              <a:t>/DVD</a:t>
            </a:r>
            <a:r>
              <a:rPr lang="zh-CN" altLang="en-US" sz="2600" b="1" dirty="0"/>
              <a:t>播放器的遥控器</a:t>
            </a:r>
            <a:r>
              <a:rPr lang="zh-CN" altLang="en-US" sz="2600" dirty="0"/>
              <a:t>，功能很强，按钮很多吧？你有没有注意到老人家使用遥控器时的困难？</a:t>
            </a:r>
            <a:endParaRPr lang="en-US" sz="2600" dirty="0"/>
          </a:p>
          <a:p>
            <a:endParaRPr lang="en-US" sz="2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姥姥的遥控器</a:t>
            </a:r>
            <a:endParaRPr lang="en-US" dirty="0"/>
          </a:p>
        </p:txBody>
      </p:sp>
      <p:pic>
        <p:nvPicPr>
          <p:cNvPr id="4" name="Content Placeholder 3" descr="http://pic002.cnblogs.com/images/2012/202788/2012101921484257.jpg"/>
          <p:cNvPicPr>
            <a:picLocks noGrp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3913" y="1825625"/>
            <a:ext cx="5266749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1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435625" cy="1325563"/>
          </a:xfrm>
        </p:spPr>
        <p:txBody>
          <a:bodyPr>
            <a:normAutofit/>
          </a:bodyPr>
          <a:lstStyle/>
          <a:p>
            <a:r>
              <a:rPr lang="zh-CN" altLang="en-US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电子邮箱的</a:t>
            </a:r>
            <a:r>
              <a:rPr lang="en-US" altLang="zh-CN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UX</a:t>
            </a:r>
            <a:endParaRPr lang="en-US" sz="4000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974" y="1825625"/>
            <a:ext cx="3606853" cy="4351338"/>
          </a:xfrm>
        </p:spPr>
        <p:txBody>
          <a:bodyPr>
            <a:normAutofit/>
          </a:bodyPr>
          <a:lstStyle/>
          <a:p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领导</a:t>
            </a:r>
            <a:r>
              <a:rPr 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/</a:t>
            </a:r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项目经理：</a:t>
            </a:r>
            <a:endParaRPr lang="en-US" altLang="zh-CN" sz="17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/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要一个电子邮箱地址</a:t>
            </a:r>
            <a:r>
              <a:rPr 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, </a:t>
            </a:r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让人民群众能发邮件投诉假币和其他事情！</a:t>
            </a:r>
            <a:endParaRPr lang="en-US" sz="17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技术人员：</a:t>
            </a:r>
            <a:endParaRPr lang="en-US" altLang="zh-CN" sz="17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/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好，内网地址搞好了，工具自动转成外网的地址。搞定！</a:t>
            </a:r>
            <a:endParaRPr lang="en-US" sz="17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测试人员：</a:t>
            </a:r>
            <a:endParaRPr lang="en-US" altLang="zh-CN" sz="17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/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把邮件地址复制</a:t>
            </a:r>
            <a:r>
              <a:rPr 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/</a:t>
            </a:r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粘贴到电子邮件的地址栏，发送一个邮件试试看，收到了么？收到了。好，通过！</a:t>
            </a:r>
            <a:endParaRPr lang="en-US" sz="17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项目经理：</a:t>
            </a:r>
            <a:endParaRPr lang="en-US" altLang="zh-CN" sz="17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/>
            <a:r>
              <a:rPr lang="zh-CN" altLang="en-US" sz="17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好，把邮件地址印成提示牌，搬到各地的营业处去！</a:t>
            </a:r>
            <a:endParaRPr lang="en-US" sz="17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539" y="1613585"/>
            <a:ext cx="6314487" cy="363083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替用户着想 </a:t>
            </a:r>
            <a:r>
              <a:rPr lang="en-US" altLang="zh-CN" dirty="0"/>
              <a:t>– </a:t>
            </a:r>
            <a:r>
              <a:rPr lang="zh-CN" altLang="en-US" dirty="0"/>
              <a:t>他们有多蠢？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微软必应搜索有一个“实时显示英语解释”的功能，但是这个功能把鼠标所在的所有英语单词都解释一下，包括小学生都懂的“</a:t>
            </a:r>
            <a:r>
              <a:rPr lang="en-US" dirty="0"/>
              <a:t>a, of, at, on, and, the, he, she, ...</a:t>
            </a:r>
            <a:r>
              <a:rPr lang="zh-CN" altLang="en-US" dirty="0"/>
              <a:t>”，用户的鼠标常常会无意地停留在这些词语上面，你就会看到这个“英语翻译”功能自作多情地告诉你“</a:t>
            </a:r>
            <a:r>
              <a:rPr lang="en-US" dirty="0"/>
              <a:t>a</a:t>
            </a:r>
            <a:r>
              <a:rPr lang="zh-CN" altLang="en-US" dirty="0"/>
              <a:t>”是什么意思，顺便把页面的其他文字给遮住了：</a:t>
            </a:r>
            <a:endParaRPr lang="en-US" dirty="0"/>
          </a:p>
          <a:p>
            <a:r>
              <a:rPr lang="zh-CN" altLang="en-US" dirty="0"/>
              <a:t>我们的</a:t>
            </a:r>
            <a:r>
              <a:rPr lang="en-US" dirty="0"/>
              <a:t>PM/Dev/Test</a:t>
            </a:r>
            <a:r>
              <a:rPr lang="zh-CN" altLang="en-US" dirty="0"/>
              <a:t>在设计</a:t>
            </a:r>
            <a:r>
              <a:rPr lang="en-US" dirty="0"/>
              <a:t>/</a:t>
            </a:r>
            <a:r>
              <a:rPr lang="zh-CN" altLang="en-US" dirty="0"/>
              <a:t>实现</a:t>
            </a:r>
            <a:r>
              <a:rPr lang="en-US" dirty="0"/>
              <a:t>/</a:t>
            </a:r>
            <a:r>
              <a:rPr lang="zh-CN" altLang="en-US" dirty="0"/>
              <a:t>测试这个功能的时候想过目标用户的英文水平是什么样的么？他们需要哪个程度的英文解释？如果他们连“</a:t>
            </a:r>
            <a:r>
              <a:rPr lang="en-US" dirty="0"/>
              <a:t>a</a:t>
            </a:r>
            <a:r>
              <a:rPr lang="zh-CN" altLang="en-US" dirty="0"/>
              <a:t>”都不懂，他们能来到你这个网页搜索含有英文的结果么？！</a:t>
            </a:r>
            <a:endParaRPr lang="en-US" dirty="0"/>
          </a:p>
          <a:p>
            <a:r>
              <a:rPr lang="en-US" dirty="0"/>
              <a:t>	</a:t>
            </a:r>
            <a:r>
              <a:rPr lang="zh-CN" altLang="en-US" dirty="0"/>
              <a:t>参见：</a:t>
            </a:r>
            <a:r>
              <a:rPr lang="en-US" dirty="0"/>
              <a:t>http://cn.bing.com 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需要解释 </a:t>
            </a:r>
            <a:r>
              <a:rPr lang="en-US" altLang="zh-CN" dirty="0"/>
              <a:t>“a” </a:t>
            </a:r>
            <a:r>
              <a:rPr lang="zh-CN" altLang="en-US" dirty="0"/>
              <a:t>这个单词么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http://images.cnitblog.com/blog/202788/201301/20224523-d7d50e3b7d7b410d862d57843fd73e22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700" y="2052926"/>
            <a:ext cx="7401900" cy="25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替用户着想 </a:t>
            </a:r>
            <a:r>
              <a:rPr lang="en-US" altLang="zh-CN" dirty="0"/>
              <a:t>– </a:t>
            </a:r>
            <a:r>
              <a:rPr lang="zh-CN" altLang="en-US" dirty="0"/>
              <a:t>越用越好用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但是当用户已经是第 </a:t>
            </a:r>
            <a:r>
              <a:rPr lang="en-US" dirty="0"/>
              <a:t>N </a:t>
            </a:r>
            <a:r>
              <a:rPr lang="zh-CN" altLang="en-US" dirty="0"/>
              <a:t>次使用你的产品时，你的 </a:t>
            </a:r>
            <a:r>
              <a:rPr lang="en-US" dirty="0"/>
              <a:t>UI </a:t>
            </a:r>
            <a:r>
              <a:rPr lang="zh-CN" altLang="en-US" dirty="0"/>
              <a:t>能否为这些用户提供方便呢？你的产品是下面的哪一种：</a:t>
            </a:r>
            <a:endParaRPr lang="en-US" dirty="0"/>
          </a:p>
          <a:p>
            <a:r>
              <a:rPr lang="en-US" dirty="0"/>
              <a:t>a</a:t>
            </a:r>
            <a:r>
              <a:rPr lang="zh-CN" altLang="en-US" dirty="0"/>
              <a:t>）软件用得越多，一样难用；</a:t>
            </a:r>
            <a:endParaRPr lang="en-US" dirty="0"/>
          </a:p>
          <a:p>
            <a:r>
              <a:rPr lang="en-US" dirty="0"/>
              <a:t>b</a:t>
            </a:r>
            <a:r>
              <a:rPr lang="zh-CN" altLang="en-US" dirty="0"/>
              <a:t>）软件用得越多，越发难用；</a:t>
            </a:r>
            <a:endParaRPr lang="en-US" dirty="0"/>
          </a:p>
          <a:p>
            <a:r>
              <a:rPr lang="en-US" dirty="0"/>
              <a:t>c</a:t>
            </a:r>
            <a:r>
              <a:rPr lang="zh-CN" altLang="en-US" dirty="0"/>
              <a:t>）软件用得越多，越来越好用。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DU1ODUxMDc0MjBiZGJjNTQ1OThkMTJlZmZjZTRmMWUifQ=="/>
</p:tagLst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Yahei">
      <a:majorFont>
        <a:latin typeface="Calibri Light"/>
        <a:ea typeface="Microsoft YaHei UI"/>
        <a:cs typeface=""/>
      </a:majorFont>
      <a:minorFont>
        <a:latin typeface="Calibri"/>
        <a:ea typeface="Microsoft YaHei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3921</Words>
  <Application>WPS 演示</Application>
  <PresentationFormat>Widescreen</PresentationFormat>
  <Paragraphs>240</Paragraphs>
  <Slides>38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3" baseType="lpstr">
      <vt:lpstr>Arial</vt:lpstr>
      <vt:lpstr>宋体</vt:lpstr>
      <vt:lpstr>Wingdings</vt:lpstr>
      <vt:lpstr>Warnock Pro</vt:lpstr>
      <vt:lpstr>Segoe Print</vt:lpstr>
      <vt:lpstr>Times New Roman</vt:lpstr>
      <vt:lpstr>Microsoft YaHei UI</vt:lpstr>
      <vt:lpstr>Calibri</vt:lpstr>
      <vt:lpstr>微软雅黑</vt:lpstr>
      <vt:lpstr>Arial Unicode MS</vt:lpstr>
      <vt:lpstr>Calibri Light</vt:lpstr>
      <vt:lpstr>方正兰亭黑_GBK</vt:lpstr>
      <vt:lpstr>黑体</vt:lpstr>
      <vt:lpstr>方正兰亭中黑_GBK</vt:lpstr>
      <vt:lpstr>Depth</vt:lpstr>
      <vt:lpstr>用户体验</vt:lpstr>
      <vt:lpstr>PowerPoint 演示文稿</vt:lpstr>
      <vt:lpstr>不同的茶壶</vt:lpstr>
      <vt:lpstr>做减法</vt:lpstr>
      <vt:lpstr>姥姥的遥控器</vt:lpstr>
      <vt:lpstr>电子邮箱的UX</vt:lpstr>
      <vt:lpstr>替用户着想 – 他们有多蠢？</vt:lpstr>
      <vt:lpstr>需要解释 “a” 这个单词么</vt:lpstr>
      <vt:lpstr>替用户着想 – 越用越好用</vt:lpstr>
      <vt:lpstr>找到你多次使用的字体</vt:lpstr>
      <vt:lpstr>Word 字体选择</vt:lpstr>
      <vt:lpstr>短期/长期</vt:lpstr>
      <vt:lpstr>短期/长期</vt:lpstr>
      <vt:lpstr>短期/长期使用</vt:lpstr>
      <vt:lpstr>PowerPoint 演示文稿</vt:lpstr>
      <vt:lpstr>不让用户犯错误</vt:lpstr>
      <vt:lpstr>细节</vt:lpstr>
      <vt:lpstr>解决办法</vt:lpstr>
      <vt:lpstr>以前同学的建议</vt:lpstr>
      <vt:lpstr>把两个按钮分开，明显区分</vt:lpstr>
      <vt:lpstr>[喷水刷窗]  [FM 电台]  [弹射座椅]  [机舱灯] </vt:lpstr>
      <vt:lpstr>用户体验与质量</vt:lpstr>
      <vt:lpstr>认知阻力</vt:lpstr>
      <vt:lpstr>5W1H</vt:lpstr>
      <vt:lpstr>设计的三个层次</vt:lpstr>
      <vt:lpstr>设计步骤</vt:lpstr>
      <vt:lpstr>贯穿多种设备的用户体验 </vt:lpstr>
      <vt:lpstr>用户体验设计的原则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需要文档么？</vt:lpstr>
      <vt:lpstr>课堂练习</vt:lpstr>
      <vt:lpstr>微软学术搜索</vt:lpstr>
      <vt:lpstr>补充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用户体验</dc:title>
  <dc:creator>Xin Zou</dc:creator>
  <cp:lastModifiedBy>zry</cp:lastModifiedBy>
  <cp:revision>7</cp:revision>
  <dcterms:created xsi:type="dcterms:W3CDTF">2018-10-07T05:08:00Z</dcterms:created>
  <dcterms:modified xsi:type="dcterms:W3CDTF">2024-04-16T23:55:44Z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1ECB6D2803C74E7686B38DD8391633E2</vt:lpwstr>
  </property>
</Properties>
</file>